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2" r:id="rId10"/>
    <p:sldId id="267" r:id="rId11"/>
    <p:sldId id="264" r:id="rId12"/>
    <p:sldId id="268" r:id="rId13"/>
    <p:sldId id="265" r:id="rId14"/>
  </p:sldIdLst>
  <p:sldSz cx="18288000" cy="10287000"/>
  <p:notesSz cx="6858000" cy="9144000"/>
  <p:embeddedFontLst>
    <p:embeddedFont>
      <p:font typeface="Agrandir Tight Medium" panose="020B0604020202020204" charset="0"/>
      <p:regular r:id="rId15"/>
    </p:embeddedFont>
    <p:embeddedFont>
      <p:font typeface="Aileron Heavy Bold" panose="020B0604020202020204" charset="0"/>
      <p:regular r:id="rId16"/>
    </p:embeddedFont>
    <p:embeddedFont>
      <p:font typeface="Aileron Regular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M Sans" panose="020B0604020202020204" charset="0"/>
      <p:regular r:id="rId22"/>
    </p:embeddedFont>
    <p:embeddedFont>
      <p:font typeface="DM Sans Bold" panose="020B0604020202020204" charset="0"/>
      <p:regular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Modern Love" panose="04090805081005020601" pitchFamily="82" charset="0"/>
      <p:regular r:id="rId28"/>
    </p:embeddedFont>
    <p:embeddedFont>
      <p:font typeface="Open Sans" panose="020B0604020202020204" charset="0"/>
      <p:regular r:id="rId29"/>
    </p:embeddedFont>
    <p:embeddedFont>
      <p:font typeface="Open Sans Light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58" y="2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8.png"/><Relationship Id="rId18" Type="http://schemas.openxmlformats.org/officeDocument/2006/relationships/image" Target="../media/image17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svg"/><Relationship Id="rId17" Type="http://schemas.openxmlformats.org/officeDocument/2006/relationships/image" Target="../media/image16.png"/><Relationship Id="rId2" Type="http://schemas.openxmlformats.org/officeDocument/2006/relationships/image" Target="../media/image25.pn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svg"/><Relationship Id="rId15" Type="http://schemas.openxmlformats.org/officeDocument/2006/relationships/image" Target="../media/image22.png"/><Relationship Id="rId10" Type="http://schemas.openxmlformats.org/officeDocument/2006/relationships/image" Target="../media/image33.gif"/><Relationship Id="rId19" Type="http://schemas.openxmlformats.org/officeDocument/2006/relationships/image" Target="../media/image36.gif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5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71044" y="2342031"/>
            <a:ext cx="11359186" cy="5100832"/>
            <a:chOff x="0" y="0"/>
            <a:chExt cx="15145582" cy="680111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0797" b="10797"/>
            <a:stretch>
              <a:fillRect/>
            </a:stretch>
          </p:blipFill>
          <p:spPr>
            <a:xfrm>
              <a:off x="0" y="0"/>
              <a:ext cx="15145582" cy="6801110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465442" y="1664767"/>
              <a:ext cx="12214699" cy="2019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924"/>
                </a:lnSpc>
              </a:pPr>
              <a:r>
                <a:rPr lang="en-US" sz="10924">
                  <a:solidFill>
                    <a:srgbClr val="FFFFFF"/>
                  </a:solidFill>
                  <a:latin typeface="DM Sans Bold"/>
                </a:rPr>
                <a:t>StartUp Club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02724" y="5769332"/>
            <a:ext cx="6493105" cy="1424109"/>
            <a:chOff x="0" y="0"/>
            <a:chExt cx="2362506" cy="518160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2349806" cy="505460"/>
            </a:xfrm>
            <a:custGeom>
              <a:avLst/>
              <a:gdLst/>
              <a:ahLst/>
              <a:cxnLst/>
              <a:rect l="l" t="t" r="r" b="b"/>
              <a:pathLst>
                <a:path w="2349806" h="505460">
                  <a:moveTo>
                    <a:pt x="252730" y="0"/>
                  </a:moveTo>
                  <a:lnTo>
                    <a:pt x="2097076" y="0"/>
                  </a:lnTo>
                  <a:cubicBezTo>
                    <a:pt x="2236776" y="0"/>
                    <a:pt x="2349806" y="113030"/>
                    <a:pt x="2349806" y="252730"/>
                  </a:cubicBezTo>
                  <a:cubicBezTo>
                    <a:pt x="2349806" y="392430"/>
                    <a:pt x="2236776" y="505460"/>
                    <a:pt x="2097076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34A1F5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150636" y="6052913"/>
            <a:ext cx="4489163" cy="850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9"/>
              </a:lnSpc>
            </a:pPr>
            <a:r>
              <a:rPr lang="en-US" sz="3600" spc="-23" dirty="0">
                <a:solidFill>
                  <a:srgbClr val="FFFFFF"/>
                </a:solidFill>
                <a:latin typeface="DM Sans Bold"/>
              </a:rPr>
              <a:t>Group 24</a:t>
            </a:r>
          </a:p>
          <a:p>
            <a:pPr marL="0" lvl="0" indent="0" algn="ctr">
              <a:lnSpc>
                <a:spcPts val="3229"/>
              </a:lnSpc>
              <a:spcBef>
                <a:spcPct val="0"/>
              </a:spcBef>
            </a:pPr>
            <a:r>
              <a:rPr lang="en-US" sz="3600" spc="-23" dirty="0">
                <a:solidFill>
                  <a:srgbClr val="FFFFFF"/>
                </a:solidFill>
                <a:latin typeface="DM Sans Bold"/>
              </a:rPr>
              <a:t>WAD Project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393686">
            <a:off x="4068538" y="5276201"/>
            <a:ext cx="2441445" cy="2410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38B828-C1AC-47FC-8BFF-225AB3F04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404088"/>
            <a:ext cx="8502936" cy="377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37A663-DAE4-4479-95FD-5183CD23C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324100"/>
            <a:ext cx="10823472" cy="7543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B669BE-8112-4762-A351-F954833BA046}"/>
              </a:ext>
            </a:extLst>
          </p:cNvPr>
          <p:cNvSpPr txBox="1"/>
          <p:nvPr/>
        </p:nvSpPr>
        <p:spPr>
          <a:xfrm>
            <a:off x="609600" y="876300"/>
            <a:ext cx="670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rgbClr val="FFC000"/>
                </a:solidFill>
                <a:latin typeface="Modern Love" panose="04090805081005020601" pitchFamily="82" charset="0"/>
              </a:rPr>
              <a:t>3.Browsing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B9AAF-12EA-429B-B5EC-4940F42A4874}"/>
              </a:ext>
            </a:extLst>
          </p:cNvPr>
          <p:cNvSpPr txBox="1"/>
          <p:nvPr/>
        </p:nvSpPr>
        <p:spPr>
          <a:xfrm>
            <a:off x="708128" y="2324100"/>
            <a:ext cx="449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C000"/>
                </a:solidFill>
              </a:rPr>
              <a:t>Members :</a:t>
            </a:r>
          </a:p>
          <a:p>
            <a:r>
              <a:rPr lang="en-IN" sz="3200" dirty="0">
                <a:solidFill>
                  <a:srgbClr val="FFC000"/>
                </a:solidFill>
              </a:rPr>
              <a:t>SHANJANA PULAGALA</a:t>
            </a:r>
          </a:p>
          <a:p>
            <a:r>
              <a:rPr lang="en-IN" sz="3200" dirty="0">
                <a:solidFill>
                  <a:srgbClr val="FFC000"/>
                </a:solidFill>
              </a:rPr>
              <a:t>RIYA RAJESH</a:t>
            </a:r>
          </a:p>
        </p:txBody>
      </p:sp>
    </p:spTree>
    <p:extLst>
      <p:ext uri="{BB962C8B-B14F-4D97-AF65-F5344CB8AC3E}">
        <p14:creationId xmlns:p14="http://schemas.microsoft.com/office/powerpoint/2010/main" val="12666093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7552F-5F8C-4513-9FE2-02B031DE1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73" y="2628900"/>
            <a:ext cx="10350917" cy="716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68B833-AC9E-4C2F-93BE-2EF65B7FB797}"/>
              </a:ext>
            </a:extLst>
          </p:cNvPr>
          <p:cNvSpPr txBox="1"/>
          <p:nvPr/>
        </p:nvSpPr>
        <p:spPr>
          <a:xfrm>
            <a:off x="609600" y="876300"/>
            <a:ext cx="670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rgbClr val="FFC000"/>
                </a:solidFill>
                <a:latin typeface="Modern Love" panose="04090805081005020601" pitchFamily="82" charset="0"/>
              </a:rPr>
              <a:t>4.Fund Raising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6FE38-D460-4695-AB3B-1AE080261AE7}"/>
              </a:ext>
            </a:extLst>
          </p:cNvPr>
          <p:cNvSpPr txBox="1"/>
          <p:nvPr/>
        </p:nvSpPr>
        <p:spPr>
          <a:xfrm>
            <a:off x="609600" y="2628900"/>
            <a:ext cx="449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C000"/>
                </a:solidFill>
              </a:rPr>
              <a:t>Members :</a:t>
            </a:r>
          </a:p>
          <a:p>
            <a:r>
              <a:rPr lang="en-US" sz="2800" dirty="0">
                <a:solidFill>
                  <a:srgbClr val="FFC000"/>
                </a:solidFill>
              </a:rPr>
              <a:t>DASARI CHARAN SAI</a:t>
            </a:r>
          </a:p>
          <a:p>
            <a:r>
              <a:rPr lang="en-US" sz="2800" dirty="0">
                <a:solidFill>
                  <a:srgbClr val="FFC000"/>
                </a:solidFill>
              </a:rPr>
              <a:t>SHANJANA PULAGALA</a:t>
            </a:r>
          </a:p>
        </p:txBody>
      </p:sp>
    </p:spTree>
    <p:extLst>
      <p:ext uri="{BB962C8B-B14F-4D97-AF65-F5344CB8AC3E}">
        <p14:creationId xmlns:p14="http://schemas.microsoft.com/office/powerpoint/2010/main" val="3374079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9230FB-941F-48A2-A990-19429BF68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996440"/>
            <a:ext cx="10064671" cy="76428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733AE9-592F-406D-B76E-A11D65679F2E}"/>
              </a:ext>
            </a:extLst>
          </p:cNvPr>
          <p:cNvSpPr txBox="1"/>
          <p:nvPr/>
        </p:nvSpPr>
        <p:spPr>
          <a:xfrm>
            <a:off x="748145" y="647700"/>
            <a:ext cx="670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rgbClr val="FFC000"/>
                </a:solidFill>
                <a:latin typeface="Modern Love" panose="04090805081005020601" pitchFamily="82" charset="0"/>
              </a:rPr>
              <a:t>5.Jobs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D25C5-0E10-4042-8A86-035B55C2629F}"/>
              </a:ext>
            </a:extLst>
          </p:cNvPr>
          <p:cNvSpPr txBox="1"/>
          <p:nvPr/>
        </p:nvSpPr>
        <p:spPr>
          <a:xfrm>
            <a:off x="788386" y="1790700"/>
            <a:ext cx="4495800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C000"/>
                </a:solidFill>
              </a:rPr>
              <a:t>Members :</a:t>
            </a:r>
          </a:p>
          <a:p>
            <a:pPr marL="0" lvl="0" indent="0">
              <a:lnSpc>
                <a:spcPts val="3359"/>
              </a:lnSpc>
            </a:pPr>
            <a:r>
              <a:rPr lang="en-US" sz="3200" dirty="0">
                <a:solidFill>
                  <a:srgbClr val="FFC000"/>
                </a:solidFill>
              </a:rPr>
              <a:t>VIRRI ANUSHA</a:t>
            </a:r>
          </a:p>
          <a:p>
            <a:pPr marL="0" lvl="0" indent="0">
              <a:lnSpc>
                <a:spcPts val="3359"/>
              </a:lnSpc>
            </a:pPr>
            <a:r>
              <a:rPr lang="en-US" sz="3200" dirty="0">
                <a:solidFill>
                  <a:srgbClr val="FFC000"/>
                </a:solidFill>
              </a:rPr>
              <a:t>BINDU BHARGAVI</a:t>
            </a:r>
          </a:p>
        </p:txBody>
      </p:sp>
    </p:spTree>
    <p:extLst>
      <p:ext uri="{BB962C8B-B14F-4D97-AF65-F5344CB8AC3E}">
        <p14:creationId xmlns:p14="http://schemas.microsoft.com/office/powerpoint/2010/main" val="39521697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A95E2-0A41-447A-89DE-74848BCDF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941040"/>
            <a:ext cx="63246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25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48918" y="2659454"/>
            <a:ext cx="304008" cy="3067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748918" y="3460861"/>
            <a:ext cx="306700" cy="30820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748918" y="4350672"/>
            <a:ext cx="306700" cy="30686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748918" y="5195447"/>
            <a:ext cx="304008" cy="30417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64407" y="2807086"/>
            <a:ext cx="5394673" cy="549457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995221" y="5718273"/>
            <a:ext cx="3886130" cy="157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60"/>
              </a:lnSpc>
            </a:pPr>
            <a:r>
              <a:rPr lang="en-US" sz="5600" spc="-56">
                <a:solidFill>
                  <a:srgbClr val="FFFFFF"/>
                </a:solidFill>
                <a:latin typeface="DM Sans Bold"/>
              </a:rPr>
              <a:t>Group Members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45761" y="2582298"/>
            <a:ext cx="4847018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800" dirty="0">
                <a:solidFill>
                  <a:srgbClr val="000000"/>
                </a:solidFill>
                <a:latin typeface="DM Sans"/>
              </a:rPr>
              <a:t>SHANJANA PULAGALA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45761" y="3390376"/>
            <a:ext cx="4847018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800" dirty="0">
                <a:solidFill>
                  <a:srgbClr val="000000"/>
                </a:solidFill>
                <a:latin typeface="DM Sans"/>
              </a:rPr>
              <a:t>VIRRI ANUSHA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45761" y="4267014"/>
            <a:ext cx="4847018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800" dirty="0">
                <a:solidFill>
                  <a:srgbClr val="000000"/>
                </a:solidFill>
                <a:latin typeface="DM Sans"/>
              </a:rPr>
              <a:t>RIYA RAJESH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45761" y="5163848"/>
            <a:ext cx="4847018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800" dirty="0">
                <a:solidFill>
                  <a:srgbClr val="000000"/>
                </a:solidFill>
                <a:latin typeface="DM Sans"/>
              </a:rPr>
              <a:t>PALAM BINDU BHARGAVI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78287" y="2256944"/>
            <a:ext cx="5166911" cy="3297429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9751610" y="6174821"/>
            <a:ext cx="304008" cy="304174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0445761" y="6088470"/>
            <a:ext cx="4847018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800" dirty="0">
                <a:solidFill>
                  <a:srgbClr val="000000"/>
                </a:solidFill>
                <a:latin typeface="DM Sans"/>
              </a:rPr>
              <a:t>DASARI CHARAN SAI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92259" y="449890"/>
            <a:ext cx="10593231" cy="9274454"/>
            <a:chOff x="0" y="0"/>
            <a:chExt cx="9557387" cy="83675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57387" cy="8367564"/>
            </a:xfrm>
            <a:custGeom>
              <a:avLst/>
              <a:gdLst/>
              <a:ahLst/>
              <a:cxnLst/>
              <a:rect l="l" t="t" r="r" b="b"/>
              <a:pathLst>
                <a:path w="9557387" h="8367564">
                  <a:moveTo>
                    <a:pt x="9432927" y="8367564"/>
                  </a:moveTo>
                  <a:lnTo>
                    <a:pt x="124460" y="8367564"/>
                  </a:lnTo>
                  <a:cubicBezTo>
                    <a:pt x="55880" y="8367564"/>
                    <a:pt x="0" y="8311684"/>
                    <a:pt x="0" y="8243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2927" y="0"/>
                  </a:lnTo>
                  <a:cubicBezTo>
                    <a:pt x="9501507" y="0"/>
                    <a:pt x="9557387" y="55880"/>
                    <a:pt x="9557387" y="124460"/>
                  </a:cubicBezTo>
                  <a:lnTo>
                    <a:pt x="9557387" y="8243104"/>
                  </a:lnTo>
                  <a:cubicBezTo>
                    <a:pt x="9557387" y="8311684"/>
                    <a:pt x="9501507" y="8367564"/>
                    <a:pt x="9432927" y="836756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144359"/>
            <a:ext cx="5458673" cy="312633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89506" y="1528645"/>
            <a:ext cx="3695501" cy="1775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</a:pPr>
            <a:r>
              <a:rPr lang="en-US" sz="4199" spc="-41">
                <a:solidFill>
                  <a:srgbClr val="FFFFFF"/>
                </a:solidFill>
                <a:latin typeface="DM Sans Bold"/>
              </a:rPr>
              <a:t>Motivation &amp; Problem Statement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45007" y="4793582"/>
            <a:ext cx="5784498" cy="534277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496075" y="2255794"/>
            <a:ext cx="9476897" cy="1831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2"/>
              </a:lnSpc>
            </a:pPr>
            <a:r>
              <a:rPr lang="en-US" sz="2587" dirty="0">
                <a:solidFill>
                  <a:srgbClr val="000000"/>
                </a:solidFill>
                <a:latin typeface="Open Sans Light"/>
              </a:rPr>
              <a:t>We want to provide a platform for young entrepreneurs ,to be given a chance to promote their work in this very competitive economy and to provide a stepping stone for their personal, professional development.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96075" y="1433395"/>
            <a:ext cx="5854789" cy="546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7"/>
              </a:lnSpc>
            </a:pPr>
            <a:r>
              <a:rPr lang="en-US" sz="3212" b="1" dirty="0">
                <a:solidFill>
                  <a:srgbClr val="000000"/>
                </a:solidFill>
                <a:latin typeface="Open Sans"/>
              </a:rPr>
              <a:t>Motive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96075" y="4736432"/>
            <a:ext cx="4983480" cy="54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4"/>
              </a:lnSpc>
            </a:pPr>
            <a:r>
              <a:rPr lang="en-US" sz="3210" b="1" dirty="0">
                <a:solidFill>
                  <a:srgbClr val="000000"/>
                </a:solidFill>
                <a:latin typeface="Open Sans"/>
              </a:rPr>
              <a:t>How we wish to achieve it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96075" y="5524424"/>
            <a:ext cx="9185038" cy="215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399" dirty="0">
                <a:solidFill>
                  <a:srgbClr val="000000"/>
                </a:solidFill>
                <a:latin typeface="Open Sans Light"/>
              </a:rPr>
              <a:t>We came up with this web application idea to form the Startup club in the form of a social network web application .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ns Light"/>
              </a:rPr>
              <a:t>To allow users to submit their self-produced articles, product Information, and videos for promoting their own business on the platform 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548031" y="1870947"/>
            <a:ext cx="5417113" cy="31222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538525">
            <a:off x="419140" y="2938122"/>
            <a:ext cx="1780434" cy="964671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7077056" y="0"/>
            <a:ext cx="9525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AutoShape 5"/>
          <p:cNvSpPr/>
          <p:nvPr/>
        </p:nvSpPr>
        <p:spPr>
          <a:xfrm>
            <a:off x="13479503" y="13906"/>
            <a:ext cx="96297" cy="591826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6" name="Group 6"/>
          <p:cNvGrpSpPr/>
          <p:nvPr/>
        </p:nvGrpSpPr>
        <p:grpSpPr>
          <a:xfrm>
            <a:off x="13093423" y="1234440"/>
            <a:ext cx="880110" cy="884555"/>
            <a:chOff x="0" y="0"/>
            <a:chExt cx="1173480" cy="1179407"/>
          </a:xfrm>
          <a:solidFill>
            <a:srgbClr val="002060"/>
          </a:solidFill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251" r="251"/>
            <a:stretch>
              <a:fillRect/>
            </a:stretch>
          </p:blipFill>
          <p:spPr>
            <a:xfrm>
              <a:off x="0" y="0"/>
              <a:ext cx="1173480" cy="1179407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266765" y="236008"/>
              <a:ext cx="639949" cy="678815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FFFFFF"/>
                  </a:solidFill>
                  <a:latin typeface="Aileron Regular"/>
                </a:rPr>
                <a:t>4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093423" y="5052060"/>
            <a:ext cx="880110" cy="880110"/>
            <a:chOff x="0" y="0"/>
            <a:chExt cx="1173480" cy="117348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73480" cy="117348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266765" y="236008"/>
              <a:ext cx="639949" cy="67288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 dirty="0">
                  <a:solidFill>
                    <a:srgbClr val="FFFFFF"/>
                  </a:solidFill>
                  <a:latin typeface="Aileron Regular"/>
                </a:rPr>
                <a:t>5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7086581" y="13906"/>
            <a:ext cx="60325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3" name="Group 13"/>
          <p:cNvGrpSpPr/>
          <p:nvPr/>
        </p:nvGrpSpPr>
        <p:grpSpPr>
          <a:xfrm>
            <a:off x="6646526" y="1028700"/>
            <a:ext cx="880110" cy="880110"/>
            <a:chOff x="0" y="0"/>
            <a:chExt cx="1173480" cy="1173480"/>
          </a:xfrm>
          <a:solidFill>
            <a:schemeClr val="tx2"/>
          </a:solidFill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73480" cy="1173480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266765" y="236008"/>
              <a:ext cx="639949" cy="672888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FFFFFF"/>
                  </a:solidFill>
                  <a:latin typeface="Aileron Regular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646526" y="6345439"/>
            <a:ext cx="880110" cy="880110"/>
            <a:chOff x="0" y="0"/>
            <a:chExt cx="1173480" cy="1173480"/>
          </a:xfrm>
          <a:solidFill>
            <a:schemeClr val="tx2">
              <a:lumMod val="40000"/>
              <a:lumOff val="60000"/>
            </a:schemeClr>
          </a:solidFill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73480" cy="117348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266765" y="236008"/>
              <a:ext cx="639949" cy="672888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 dirty="0">
                  <a:solidFill>
                    <a:srgbClr val="FFFFFF"/>
                  </a:solidFill>
                  <a:latin typeface="Aileron Regular"/>
                </a:rPr>
                <a:t>3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06851" y="2151639"/>
            <a:ext cx="880110" cy="880110"/>
            <a:chOff x="0" y="0"/>
            <a:chExt cx="1173480" cy="1173480"/>
          </a:xfrm>
          <a:solidFill>
            <a:schemeClr val="tx2">
              <a:lumMod val="60000"/>
              <a:lumOff val="40000"/>
            </a:schemeClr>
          </a:solidFill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73480" cy="117348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266765" y="236008"/>
              <a:ext cx="639949" cy="672888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 dirty="0">
                  <a:solidFill>
                    <a:srgbClr val="FFFFFF"/>
                  </a:solidFill>
                  <a:latin typeface="Aileron Regular"/>
                </a:rPr>
                <a:t>2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29384" y="2379396"/>
            <a:ext cx="3763903" cy="58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4"/>
              </a:lnSpc>
            </a:pPr>
            <a:r>
              <a:rPr lang="en-US" sz="4067" spc="-40" dirty="0">
                <a:solidFill>
                  <a:srgbClr val="FFFFFF"/>
                </a:solidFill>
                <a:latin typeface="DM Sans Bold"/>
              </a:rPr>
              <a:t>Main Features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80205" y="1199198"/>
            <a:ext cx="3146962" cy="40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2400" b="1" u="sng" spc="109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Authentication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74962" y="1619250"/>
            <a:ext cx="2435838" cy="386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0" lvl="1" indent="-248285" algn="ctr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Agrandir Tight Medium"/>
              </a:rPr>
              <a:t>Signup/Login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038867" y="2306641"/>
            <a:ext cx="3146962" cy="40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2400" b="1" u="sng" spc="109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Uploading</a:t>
            </a:r>
            <a:r>
              <a:rPr lang="en-US" sz="2400" u="sng" spc="109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u="sng" spc="109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64975" y="2849223"/>
            <a:ext cx="4696458" cy="1361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FFFFFF"/>
                </a:solidFill>
                <a:latin typeface="Agrandir Tight Medium"/>
              </a:rPr>
              <a:t>(Like pictures of their work, videos &amp; articles)</a:t>
            </a:r>
          </a:p>
          <a:p>
            <a:pPr algn="ctr">
              <a:lnSpc>
                <a:spcPts val="4759"/>
              </a:lnSpc>
            </a:pPr>
            <a:endParaRPr lang="en-US" sz="2299" dirty="0">
              <a:solidFill>
                <a:srgbClr val="FFFFFF"/>
              </a:solidFill>
              <a:latin typeface="Agrandir Tight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711610" y="3626830"/>
            <a:ext cx="4696458" cy="2849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5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Agrandir Tight Medium"/>
              </a:rPr>
              <a:t>Choosing file(s) and submitting</a:t>
            </a:r>
          </a:p>
          <a:p>
            <a:pPr marL="496569" lvl="1" indent="-248285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Agrandir Tight Medium"/>
              </a:rPr>
              <a:t>Adding a description about their startup and work</a:t>
            </a:r>
          </a:p>
          <a:p>
            <a:pPr marL="496570" lvl="1" indent="-248285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Agrandir Tight Medium"/>
              </a:rPr>
              <a:t>Users can give their contact details(emails) and submit queries to the companies if they are interested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980205" y="6551179"/>
            <a:ext cx="5028950" cy="409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2400" b="1" u="sng" spc="109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Browsing</a:t>
            </a:r>
            <a:r>
              <a:rPr lang="en-US" sz="2400" u="sng" spc="109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u="sng" spc="109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Startups</a:t>
            </a:r>
            <a:r>
              <a:rPr lang="en-US" sz="2400" u="sng" spc="109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u="sng" spc="109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</a:t>
            </a:r>
            <a:r>
              <a:rPr lang="en-US" sz="2400" u="sng" spc="109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40174" y="7111249"/>
            <a:ext cx="4936489" cy="291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5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Agrandir Tight Medium"/>
              </a:rPr>
              <a:t>Search bar(searching posts/brand)</a:t>
            </a:r>
          </a:p>
          <a:p>
            <a:pPr marL="496569" lvl="1" indent="-248285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Agrandir Tight Medium"/>
              </a:rPr>
              <a:t>Adding additional features to each posts </a:t>
            </a:r>
          </a:p>
          <a:p>
            <a:pPr marL="496569" lvl="1" indent="-248285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Agrandir Tight Medium"/>
              </a:rPr>
              <a:t>Like and dislike option</a:t>
            </a:r>
          </a:p>
          <a:p>
            <a:pPr marL="496569" lvl="1" indent="-248285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Agrandir Tight Medium"/>
              </a:rPr>
              <a:t>Adding comments</a:t>
            </a:r>
          </a:p>
          <a:p>
            <a:pPr marL="496569" lvl="1" indent="-248285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Agrandir Tight Medium"/>
              </a:rPr>
              <a:t>Share option</a:t>
            </a:r>
          </a:p>
          <a:p>
            <a:pPr marL="496570" lvl="1" indent="-248285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Agrandir Tight Medium"/>
              </a:rPr>
              <a:t>Searching by tags makes it easier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06025" y="1234440"/>
            <a:ext cx="3146962" cy="40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2400" b="1" u="sng" spc="109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Fund</a:t>
            </a:r>
            <a:r>
              <a:rPr lang="en-US" sz="2400" u="sng" spc="109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u="sng" spc="109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Raising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973533" y="1802072"/>
            <a:ext cx="3880373" cy="250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>
              <a:lnSpc>
                <a:spcPts val="3219"/>
              </a:lnSpc>
              <a:buFont typeface="Arial"/>
              <a:buChar char="•"/>
            </a:pPr>
            <a:r>
              <a:rPr lang="en-US" sz="2300" dirty="0">
                <a:solidFill>
                  <a:srgbClr val="FFFFFF"/>
                </a:solidFill>
                <a:latin typeface="Agrandir Tight Medium"/>
              </a:rPr>
              <a:t>Filling out the form about details of their group(single or more)</a:t>
            </a:r>
          </a:p>
          <a:p>
            <a:pPr marL="496570" lvl="1" indent="-248285">
              <a:lnSpc>
                <a:spcPts val="3219"/>
              </a:lnSpc>
              <a:buFont typeface="Arial"/>
              <a:buChar char="•"/>
            </a:pPr>
            <a:r>
              <a:rPr lang="en-US" sz="2300" dirty="0">
                <a:solidFill>
                  <a:srgbClr val="FFFFFF"/>
                </a:solidFill>
                <a:latin typeface="Agrandir Tight Medium"/>
              </a:rPr>
              <a:t>Mentioning their idea and attaching files of their work if possible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340239" y="5257800"/>
            <a:ext cx="3146962" cy="40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2400" b="1" u="sng" spc="109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306025" y="5817870"/>
            <a:ext cx="3513667" cy="291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5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Agrandir Tight Medium"/>
              </a:rPr>
              <a:t>Search bar(for jobs, saved jobs, applied jobs)</a:t>
            </a:r>
          </a:p>
          <a:p>
            <a:pPr marL="496569" lvl="1" indent="-248285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Agrandir Tight Medium"/>
              </a:rPr>
              <a:t>List of all jobs and the company names with a job description </a:t>
            </a:r>
          </a:p>
          <a:p>
            <a:pPr marL="496570" lvl="1" indent="-248285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Agrandir Tight Medium"/>
              </a:rPr>
              <a:t>Option to save and apply for the job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6A3B628-C49D-478A-BBE4-37EA6B8175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78" y="4679352"/>
            <a:ext cx="5989314" cy="59893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791671"/>
            <a:ext cx="14614227" cy="61403"/>
          </a:xfrm>
          <a:prstGeom prst="rect">
            <a:avLst/>
          </a:prstGeom>
          <a:solidFill>
            <a:srgbClr val="86EAE9"/>
          </a:solid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3931998" y="2791989"/>
            <a:ext cx="3338758" cy="3379014"/>
            <a:chOff x="0" y="0"/>
            <a:chExt cx="4451677" cy="450535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1072663" y="1126338"/>
              <a:ext cx="4505353" cy="2252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2821"/>
              <a:ext cx="4367011" cy="4367011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2645073" y="6114362"/>
            <a:ext cx="12997855" cy="53783"/>
          </a:xfrm>
          <a:prstGeom prst="rect">
            <a:avLst/>
          </a:prstGeom>
          <a:solidFill>
            <a:srgbClr val="86EAE9"/>
          </a:solidFill>
        </p:spPr>
      </p:sp>
      <p:grpSp>
        <p:nvGrpSpPr>
          <p:cNvPr id="7" name="Group 7"/>
          <p:cNvGrpSpPr/>
          <p:nvPr/>
        </p:nvGrpSpPr>
        <p:grpSpPr>
          <a:xfrm>
            <a:off x="1028700" y="6114362"/>
            <a:ext cx="3338758" cy="3379014"/>
            <a:chOff x="0" y="0"/>
            <a:chExt cx="4451677" cy="450535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-1126338" y="1126338"/>
              <a:ext cx="4505353" cy="2252676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84667" y="75521"/>
              <a:ext cx="4367011" cy="4367011"/>
            </a:xfrm>
            <a:prstGeom prst="rect">
              <a:avLst/>
            </a:prstGeom>
          </p:spPr>
        </p:pic>
      </p:grpSp>
      <p:sp>
        <p:nvSpPr>
          <p:cNvPr id="10" name="AutoShape 10"/>
          <p:cNvSpPr/>
          <p:nvPr/>
        </p:nvSpPr>
        <p:spPr>
          <a:xfrm>
            <a:off x="2602181" y="9437164"/>
            <a:ext cx="14614227" cy="54927"/>
          </a:xfrm>
          <a:prstGeom prst="rect">
            <a:avLst/>
          </a:prstGeom>
          <a:solidFill>
            <a:srgbClr val="86EAE9"/>
          </a:solidFill>
        </p:spPr>
      </p:sp>
      <p:grpSp>
        <p:nvGrpSpPr>
          <p:cNvPr id="11" name="Group 11"/>
          <p:cNvGrpSpPr/>
          <p:nvPr/>
        </p:nvGrpSpPr>
        <p:grpSpPr>
          <a:xfrm>
            <a:off x="2506283" y="2791671"/>
            <a:ext cx="191796" cy="860276"/>
            <a:chOff x="0" y="0"/>
            <a:chExt cx="255728" cy="1147035"/>
          </a:xfrm>
        </p:grpSpPr>
        <p:sp>
          <p:nvSpPr>
            <p:cNvPr id="12" name="AutoShape 12"/>
            <p:cNvSpPr/>
            <p:nvPr/>
          </p:nvSpPr>
          <p:spPr>
            <a:xfrm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</p:spPr>
        </p: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891307"/>
              <a:ext cx="255728" cy="255728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7711711" y="2791671"/>
            <a:ext cx="191796" cy="860276"/>
            <a:chOff x="0" y="0"/>
            <a:chExt cx="255728" cy="1147035"/>
          </a:xfrm>
        </p:grpSpPr>
        <p:sp>
          <p:nvSpPr>
            <p:cNvPr id="15" name="AutoShape 15"/>
            <p:cNvSpPr/>
            <p:nvPr/>
          </p:nvSpPr>
          <p:spPr>
            <a:xfrm>
              <a:off x="90504" y="0"/>
              <a:ext cx="74720" cy="1019171"/>
            </a:xfrm>
            <a:prstGeom prst="rect">
              <a:avLst/>
            </a:prstGeom>
            <a:solidFill>
              <a:srgbClr val="3EDAD8"/>
            </a:solidFill>
          </p:spPr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891307"/>
              <a:ext cx="255728" cy="255728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3083250" y="2791671"/>
            <a:ext cx="191796" cy="860276"/>
            <a:chOff x="0" y="0"/>
            <a:chExt cx="255728" cy="1147035"/>
          </a:xfrm>
        </p:grpSpPr>
        <p:sp>
          <p:nvSpPr>
            <p:cNvPr id="18" name="AutoShape 18"/>
            <p:cNvSpPr/>
            <p:nvPr/>
          </p:nvSpPr>
          <p:spPr>
            <a:xfrm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</p:spPr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891307"/>
              <a:ext cx="255728" cy="255728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5271585" y="6235493"/>
            <a:ext cx="191796" cy="860276"/>
            <a:chOff x="0" y="0"/>
            <a:chExt cx="255728" cy="1147035"/>
          </a:xfrm>
        </p:grpSpPr>
        <p:sp>
          <p:nvSpPr>
            <p:cNvPr id="21" name="AutoShape 21"/>
            <p:cNvSpPr/>
            <p:nvPr/>
          </p:nvSpPr>
          <p:spPr>
            <a:xfrm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</p:spPr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891307"/>
              <a:ext cx="255728" cy="255728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11899971" y="6133172"/>
            <a:ext cx="191796" cy="860276"/>
            <a:chOff x="0" y="0"/>
            <a:chExt cx="255728" cy="1147035"/>
          </a:xfrm>
        </p:grpSpPr>
        <p:sp>
          <p:nvSpPr>
            <p:cNvPr id="24" name="AutoShape 24"/>
            <p:cNvSpPr/>
            <p:nvPr/>
          </p:nvSpPr>
          <p:spPr>
            <a:xfrm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</p:spPr>
        </p: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891307"/>
              <a:ext cx="255728" cy="255728"/>
            </a:xfrm>
            <a:prstGeom prst="rect">
              <a:avLst/>
            </a:prstGeom>
          </p:spPr>
        </p:pic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42869" y="1824374"/>
            <a:ext cx="1017478" cy="2057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28700" y="873548"/>
            <a:ext cx="12246346" cy="62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6000" spc="107" dirty="0">
                <a:solidFill>
                  <a:srgbClr val="FFB001"/>
                </a:solidFill>
                <a:latin typeface="Aileron Heavy Bold"/>
              </a:rPr>
              <a:t>Project Timeline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20F2A0C-20FD-4C93-BD3B-5E0E4D0F89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6692" y="6782842"/>
            <a:ext cx="3431207" cy="34312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6D4F0F9-B69B-4FF4-A727-743631E9277E}"/>
              </a:ext>
            </a:extLst>
          </p:cNvPr>
          <p:cNvSpPr txBox="1"/>
          <p:nvPr/>
        </p:nvSpPr>
        <p:spPr>
          <a:xfrm>
            <a:off x="964551" y="4093365"/>
            <a:ext cx="3275258" cy="1327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1" spc="109" dirty="0">
                <a:solidFill>
                  <a:srgbClr val="FFFFFF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Authentication</a:t>
            </a:r>
          </a:p>
          <a:p>
            <a:pPr algn="ctr">
              <a:lnSpc>
                <a:spcPts val="3300"/>
              </a:lnSpc>
            </a:pPr>
            <a:r>
              <a:rPr lang="en-US" sz="2400" b="1" spc="109" dirty="0">
                <a:solidFill>
                  <a:srgbClr val="FFFFFF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&amp;</a:t>
            </a:r>
          </a:p>
          <a:p>
            <a:pPr algn="ctr">
              <a:lnSpc>
                <a:spcPts val="3300"/>
              </a:lnSpc>
            </a:pPr>
            <a:r>
              <a:rPr lang="en-US" sz="2400" b="1" spc="109" dirty="0">
                <a:solidFill>
                  <a:srgbClr val="FFFFFF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 Homepage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378083-0145-4C26-BD9F-9607B5A54080}"/>
              </a:ext>
            </a:extLst>
          </p:cNvPr>
          <p:cNvSpPr txBox="1"/>
          <p:nvPr/>
        </p:nvSpPr>
        <p:spPr>
          <a:xfrm>
            <a:off x="6252719" y="4011857"/>
            <a:ext cx="3165820" cy="48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2400" b="1" spc="109" dirty="0">
                <a:solidFill>
                  <a:srgbClr val="FFFFFF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Uploading</a:t>
            </a:r>
            <a:r>
              <a:rPr lang="en-US" sz="2400" spc="109" dirty="0">
                <a:solidFill>
                  <a:srgbClr val="FFFFFF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 </a:t>
            </a:r>
            <a:r>
              <a:rPr lang="en-US" sz="2400" b="1" spc="109" dirty="0">
                <a:solidFill>
                  <a:srgbClr val="FFFFFF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posts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C4A9AB-CA25-4398-80CB-2984B5ED24C3}"/>
              </a:ext>
            </a:extLst>
          </p:cNvPr>
          <p:cNvSpPr txBox="1"/>
          <p:nvPr/>
        </p:nvSpPr>
        <p:spPr>
          <a:xfrm>
            <a:off x="11379843" y="3994133"/>
            <a:ext cx="5155557" cy="48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2400" b="1" spc="109" dirty="0">
                <a:solidFill>
                  <a:srgbClr val="FFFFFF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Browsing Startups(posts)</a:t>
            </a:r>
          </a:p>
        </p:txBody>
      </p:sp>
      <p:grpSp>
        <p:nvGrpSpPr>
          <p:cNvPr id="35" name="Group 13">
            <a:extLst>
              <a:ext uri="{FF2B5EF4-FFF2-40B4-BE49-F238E27FC236}">
                <a16:creationId xmlns:a16="http://schemas.microsoft.com/office/drawing/2014/main" id="{DC949EDA-98E4-479E-BD82-ED28ADC27347}"/>
              </a:ext>
            </a:extLst>
          </p:cNvPr>
          <p:cNvGrpSpPr/>
          <p:nvPr/>
        </p:nvGrpSpPr>
        <p:grpSpPr>
          <a:xfrm>
            <a:off x="2167417" y="3186020"/>
            <a:ext cx="869526" cy="944579"/>
            <a:chOff x="0" y="0"/>
            <a:chExt cx="1173480" cy="1173480"/>
          </a:xfrm>
          <a:solidFill>
            <a:schemeClr val="tx2"/>
          </a:solidFill>
        </p:grpSpPr>
        <p:pic>
          <p:nvPicPr>
            <p:cNvPr id="36" name="Picture 14">
              <a:extLst>
                <a:ext uri="{FF2B5EF4-FFF2-40B4-BE49-F238E27FC236}">
                  <a16:creationId xmlns:a16="http://schemas.microsoft.com/office/drawing/2014/main" id="{8F9AEB2A-062A-4F78-8C96-242D45E0D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73480" cy="1173480"/>
            </a:xfrm>
            <a:prstGeom prst="rect">
              <a:avLst/>
            </a:prstGeom>
          </p:spPr>
        </p:pic>
        <p:sp>
          <p:nvSpPr>
            <p:cNvPr id="37" name="TextBox 15">
              <a:extLst>
                <a:ext uri="{FF2B5EF4-FFF2-40B4-BE49-F238E27FC236}">
                  <a16:creationId xmlns:a16="http://schemas.microsoft.com/office/drawing/2014/main" id="{B6819DF8-937B-4986-BB09-42E39F171C00}"/>
                </a:ext>
              </a:extLst>
            </p:cNvPr>
            <p:cNvSpPr txBox="1"/>
            <p:nvPr/>
          </p:nvSpPr>
          <p:spPr>
            <a:xfrm>
              <a:off x="266765" y="236008"/>
              <a:ext cx="639949" cy="672888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 dirty="0">
                  <a:solidFill>
                    <a:srgbClr val="FFFFFF"/>
                  </a:solidFill>
                  <a:latin typeface="Aileron Regular"/>
                </a:rPr>
                <a:t>1</a:t>
              </a:r>
            </a:p>
          </p:txBody>
        </p:sp>
      </p:grpSp>
      <p:pic>
        <p:nvPicPr>
          <p:cNvPr id="39" name="Picture 20">
            <a:extLst>
              <a:ext uri="{FF2B5EF4-FFF2-40B4-BE49-F238E27FC236}">
                <a16:creationId xmlns:a16="http://schemas.microsoft.com/office/drawing/2014/main" id="{A4BAC648-1312-43A3-B761-F4B61225CFC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7344206" y="3117926"/>
            <a:ext cx="880110" cy="88011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7122DDD-3B69-46EC-9519-ED6E60E3A95A}"/>
              </a:ext>
            </a:extLst>
          </p:cNvPr>
          <p:cNvSpPr txBox="1"/>
          <p:nvPr/>
        </p:nvSpPr>
        <p:spPr>
          <a:xfrm>
            <a:off x="7423091" y="3241445"/>
            <a:ext cx="733923" cy="590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spc="160" dirty="0">
                <a:solidFill>
                  <a:srgbClr val="FFFFFF"/>
                </a:solidFill>
                <a:latin typeface="Aileron Regular"/>
              </a:rPr>
              <a:t>2</a:t>
            </a:r>
          </a:p>
        </p:txBody>
      </p:sp>
      <p:pic>
        <p:nvPicPr>
          <p:cNvPr id="44" name="Picture 17">
            <a:extLst>
              <a:ext uri="{FF2B5EF4-FFF2-40B4-BE49-F238E27FC236}">
                <a16:creationId xmlns:a16="http://schemas.microsoft.com/office/drawing/2014/main" id="{BA1DA845-232F-4935-B968-FF5CB3AB705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2711073" y="3083494"/>
            <a:ext cx="880110" cy="88011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5B6FAEB-18EC-4866-A7B8-0E40C34C485E}"/>
              </a:ext>
            </a:extLst>
          </p:cNvPr>
          <p:cNvSpPr txBox="1"/>
          <p:nvPr/>
        </p:nvSpPr>
        <p:spPr>
          <a:xfrm>
            <a:off x="12938321" y="3205190"/>
            <a:ext cx="887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29BA7B0D-0F78-4C49-8F95-C87D4DD1977F}"/>
              </a:ext>
            </a:extLst>
          </p:cNvPr>
          <p:cNvSpPr txBox="1"/>
          <p:nvPr/>
        </p:nvSpPr>
        <p:spPr>
          <a:xfrm>
            <a:off x="10416512" y="7516037"/>
            <a:ext cx="3146962" cy="38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1" spc="109" dirty="0">
                <a:solidFill>
                  <a:srgbClr val="FFFFFF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Fund</a:t>
            </a:r>
            <a:r>
              <a:rPr lang="en-US" sz="2400" spc="109" dirty="0">
                <a:solidFill>
                  <a:srgbClr val="FFFFFF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 </a:t>
            </a:r>
            <a:r>
              <a:rPr lang="en-US" sz="2400" b="1" spc="109" dirty="0">
                <a:solidFill>
                  <a:srgbClr val="FFFFFF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Raising</a:t>
            </a:r>
          </a:p>
        </p:txBody>
      </p:sp>
      <p:grpSp>
        <p:nvGrpSpPr>
          <p:cNvPr id="48" name="Group 6">
            <a:extLst>
              <a:ext uri="{FF2B5EF4-FFF2-40B4-BE49-F238E27FC236}">
                <a16:creationId xmlns:a16="http://schemas.microsoft.com/office/drawing/2014/main" id="{D94F672C-5DD2-4738-9C36-5C9E34D8F4C1}"/>
              </a:ext>
            </a:extLst>
          </p:cNvPr>
          <p:cNvGrpSpPr/>
          <p:nvPr/>
        </p:nvGrpSpPr>
        <p:grpSpPr>
          <a:xfrm>
            <a:off x="11555814" y="6551170"/>
            <a:ext cx="880110" cy="884555"/>
            <a:chOff x="0" y="0"/>
            <a:chExt cx="1173480" cy="1179407"/>
          </a:xfrm>
          <a:solidFill>
            <a:srgbClr val="002060"/>
          </a:solidFill>
        </p:grpSpPr>
        <p:pic>
          <p:nvPicPr>
            <p:cNvPr id="49" name="Picture 7">
              <a:extLst>
                <a:ext uri="{FF2B5EF4-FFF2-40B4-BE49-F238E27FC236}">
                  <a16:creationId xmlns:a16="http://schemas.microsoft.com/office/drawing/2014/main" id="{12ADD657-3E20-414D-8799-BC939977A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251" r="251"/>
            <a:stretch>
              <a:fillRect/>
            </a:stretch>
          </p:blipFill>
          <p:spPr>
            <a:xfrm>
              <a:off x="0" y="0"/>
              <a:ext cx="1173480" cy="1179407"/>
            </a:xfrm>
            <a:prstGeom prst="rect">
              <a:avLst/>
            </a:prstGeom>
          </p:spPr>
        </p:pic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0E6B40A8-1981-495F-8129-FC3A8E2214A5}"/>
                </a:ext>
              </a:extLst>
            </p:cNvPr>
            <p:cNvSpPr txBox="1"/>
            <p:nvPr/>
          </p:nvSpPr>
          <p:spPr>
            <a:xfrm>
              <a:off x="266765" y="236008"/>
              <a:ext cx="639949" cy="678815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 dirty="0">
                  <a:solidFill>
                    <a:srgbClr val="FFFFFF"/>
                  </a:solidFill>
                  <a:latin typeface="Aileron Regular"/>
                </a:rPr>
                <a:t>4</a:t>
              </a:r>
            </a:p>
          </p:txBody>
        </p:sp>
      </p:grpSp>
      <p:grpSp>
        <p:nvGrpSpPr>
          <p:cNvPr id="51" name="Group 9">
            <a:extLst>
              <a:ext uri="{FF2B5EF4-FFF2-40B4-BE49-F238E27FC236}">
                <a16:creationId xmlns:a16="http://schemas.microsoft.com/office/drawing/2014/main" id="{1BD8AFF1-D68B-4AC7-B2B5-50A7AFE5F9A9}"/>
              </a:ext>
            </a:extLst>
          </p:cNvPr>
          <p:cNvGrpSpPr/>
          <p:nvPr/>
        </p:nvGrpSpPr>
        <p:grpSpPr>
          <a:xfrm>
            <a:off x="4927428" y="6506441"/>
            <a:ext cx="880110" cy="880110"/>
            <a:chOff x="0" y="0"/>
            <a:chExt cx="1173480" cy="1173480"/>
          </a:xfrm>
        </p:grpSpPr>
        <p:pic>
          <p:nvPicPr>
            <p:cNvPr id="52" name="Picture 10">
              <a:extLst>
                <a:ext uri="{FF2B5EF4-FFF2-40B4-BE49-F238E27FC236}">
                  <a16:creationId xmlns:a16="http://schemas.microsoft.com/office/drawing/2014/main" id="{F4725211-8625-41E5-8145-D689E78F4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73480" cy="1173480"/>
            </a:xfrm>
            <a:prstGeom prst="rect">
              <a:avLst/>
            </a:prstGeom>
          </p:spPr>
        </p:pic>
        <p:sp>
          <p:nvSpPr>
            <p:cNvPr id="53" name="TextBox 11">
              <a:extLst>
                <a:ext uri="{FF2B5EF4-FFF2-40B4-BE49-F238E27FC236}">
                  <a16:creationId xmlns:a16="http://schemas.microsoft.com/office/drawing/2014/main" id="{FE9F1575-9972-4A2A-AF57-1A60BD0D57B9}"/>
                </a:ext>
              </a:extLst>
            </p:cNvPr>
            <p:cNvSpPr txBox="1"/>
            <p:nvPr/>
          </p:nvSpPr>
          <p:spPr>
            <a:xfrm>
              <a:off x="266765" y="236008"/>
              <a:ext cx="639949" cy="67288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 dirty="0">
                  <a:solidFill>
                    <a:srgbClr val="FFFFFF"/>
                  </a:solidFill>
                  <a:latin typeface="Aileron Regular"/>
                </a:rPr>
                <a:t>5</a:t>
              </a:r>
            </a:p>
          </p:txBody>
        </p:sp>
      </p:grpSp>
      <p:sp>
        <p:nvSpPr>
          <p:cNvPr id="54" name="TextBox 32">
            <a:extLst>
              <a:ext uri="{FF2B5EF4-FFF2-40B4-BE49-F238E27FC236}">
                <a16:creationId xmlns:a16="http://schemas.microsoft.com/office/drawing/2014/main" id="{7DF14D1E-C7B5-4DC6-B6DC-FB003616230A}"/>
              </a:ext>
            </a:extLst>
          </p:cNvPr>
          <p:cNvSpPr txBox="1"/>
          <p:nvPr/>
        </p:nvSpPr>
        <p:spPr>
          <a:xfrm>
            <a:off x="3765982" y="7478623"/>
            <a:ext cx="3146962" cy="38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 b="1" spc="109" dirty="0">
                <a:solidFill>
                  <a:srgbClr val="FFFFFF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Jobs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33F0FF-7328-4D90-827F-D90FD561EAFB}"/>
              </a:ext>
            </a:extLst>
          </p:cNvPr>
          <p:cNvSpPr txBox="1"/>
          <p:nvPr/>
        </p:nvSpPr>
        <p:spPr>
          <a:xfrm>
            <a:off x="1312694" y="2244781"/>
            <a:ext cx="1385385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2 weeks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73B03F-CF89-4CED-909C-41F78FC50F26}"/>
              </a:ext>
            </a:extLst>
          </p:cNvPr>
          <p:cNvSpPr txBox="1"/>
          <p:nvPr/>
        </p:nvSpPr>
        <p:spPr>
          <a:xfrm>
            <a:off x="4572000" y="496229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/>
              <a:t>2 weeks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719BF0-9D8C-44F4-85B9-2766E06F6E3E}"/>
              </a:ext>
            </a:extLst>
          </p:cNvPr>
          <p:cNvSpPr txBox="1"/>
          <p:nvPr/>
        </p:nvSpPr>
        <p:spPr>
          <a:xfrm>
            <a:off x="6269057" y="2224168"/>
            <a:ext cx="1385385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2 weeks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EC3370-06B2-4DD7-8097-A144C527F11F}"/>
              </a:ext>
            </a:extLst>
          </p:cNvPr>
          <p:cNvSpPr txBox="1"/>
          <p:nvPr/>
        </p:nvSpPr>
        <p:spPr>
          <a:xfrm>
            <a:off x="4572000" y="496229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1 </a:t>
            </a:r>
            <a:endParaRPr lang="en-IN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D42388-9590-4F03-B393-D52738317677}"/>
              </a:ext>
            </a:extLst>
          </p:cNvPr>
          <p:cNvSpPr txBox="1"/>
          <p:nvPr/>
        </p:nvSpPr>
        <p:spPr>
          <a:xfrm>
            <a:off x="11656511" y="2210161"/>
            <a:ext cx="1385385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2 weeks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C632C58-E414-4118-97B4-9081C50E7303}"/>
              </a:ext>
            </a:extLst>
          </p:cNvPr>
          <p:cNvSpPr txBox="1"/>
          <p:nvPr/>
        </p:nvSpPr>
        <p:spPr>
          <a:xfrm>
            <a:off x="5503541" y="5522873"/>
            <a:ext cx="1385385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2 weeks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3EA0E3-9A3B-425B-BEA4-896BE7F0AACB}"/>
              </a:ext>
            </a:extLst>
          </p:cNvPr>
          <p:cNvSpPr txBox="1"/>
          <p:nvPr/>
        </p:nvSpPr>
        <p:spPr>
          <a:xfrm>
            <a:off x="12091767" y="5533512"/>
            <a:ext cx="1385385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1 week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97B5603-7048-47E1-9634-4722A6309D2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48" y="2371625"/>
            <a:ext cx="1545419" cy="90149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96DFB15-1F7C-4843-9CC5-1BF6635A14EC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55" y="2342349"/>
            <a:ext cx="1545419" cy="90149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23C685E-C40F-49B5-96F6-969B8147A71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397970" y="5640987"/>
            <a:ext cx="1545419" cy="90149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D52BC5E-F0DB-4BD0-A316-2DABCF925B2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65700" y="5671346"/>
            <a:ext cx="1545419" cy="901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5757" y="292301"/>
            <a:ext cx="17748327" cy="9702398"/>
            <a:chOff x="0" y="0"/>
            <a:chExt cx="16012831" cy="87536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012832" cy="8753663"/>
            </a:xfrm>
            <a:custGeom>
              <a:avLst/>
              <a:gdLst/>
              <a:ahLst/>
              <a:cxnLst/>
              <a:rect l="l" t="t" r="r" b="b"/>
              <a:pathLst>
                <a:path w="16012832" h="8753663">
                  <a:moveTo>
                    <a:pt x="15888371" y="8753663"/>
                  </a:moveTo>
                  <a:lnTo>
                    <a:pt x="124460" y="8753663"/>
                  </a:lnTo>
                  <a:cubicBezTo>
                    <a:pt x="55880" y="8753663"/>
                    <a:pt x="0" y="8697782"/>
                    <a:pt x="0" y="86292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888371" y="0"/>
                  </a:lnTo>
                  <a:cubicBezTo>
                    <a:pt x="15956952" y="0"/>
                    <a:pt x="16012832" y="55880"/>
                    <a:pt x="16012832" y="124460"/>
                  </a:cubicBezTo>
                  <a:lnTo>
                    <a:pt x="16012832" y="8629203"/>
                  </a:lnTo>
                  <a:cubicBezTo>
                    <a:pt x="16012832" y="8697782"/>
                    <a:pt x="15956952" y="8753663"/>
                    <a:pt x="15888371" y="875366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03769" y="3862388"/>
            <a:ext cx="2994025" cy="4657725"/>
            <a:chOff x="0" y="0"/>
            <a:chExt cx="3992033" cy="6210300"/>
          </a:xfrm>
        </p:grpSpPr>
        <p:sp>
          <p:nvSpPr>
            <p:cNvPr id="5" name="AutoShape 5"/>
            <p:cNvSpPr/>
            <p:nvPr/>
          </p:nvSpPr>
          <p:spPr>
            <a:xfrm>
              <a:off x="0" y="1511300"/>
              <a:ext cx="3992033" cy="4699000"/>
            </a:xfrm>
            <a:prstGeom prst="rect">
              <a:avLst/>
            </a:prstGeom>
            <a:solidFill>
              <a:srgbClr val="13538A"/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0" y="0"/>
              <a:ext cx="3992033" cy="1917700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51083" y="366366"/>
              <a:ext cx="2289867" cy="2289867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4524794" y="3862388"/>
            <a:ext cx="2994025" cy="4657725"/>
            <a:chOff x="0" y="0"/>
            <a:chExt cx="3992033" cy="6210300"/>
          </a:xfrm>
        </p:grpSpPr>
        <p:sp>
          <p:nvSpPr>
            <p:cNvPr id="9" name="AutoShape 9"/>
            <p:cNvSpPr/>
            <p:nvPr/>
          </p:nvSpPr>
          <p:spPr>
            <a:xfrm>
              <a:off x="0" y="1511300"/>
              <a:ext cx="3992033" cy="4699000"/>
            </a:xfrm>
            <a:prstGeom prst="rect">
              <a:avLst/>
            </a:prstGeom>
            <a:solidFill>
              <a:srgbClr val="2C92D5"/>
            </a:solidFill>
          </p:spPr>
        </p:sp>
        <p:sp>
          <p:nvSpPr>
            <p:cNvPr id="10" name="AutoShape 10"/>
            <p:cNvSpPr/>
            <p:nvPr/>
          </p:nvSpPr>
          <p:spPr>
            <a:xfrm>
              <a:off x="0" y="0"/>
              <a:ext cx="3992033" cy="1917700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51083" y="366366"/>
              <a:ext cx="2289867" cy="2289867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7647816" y="3862388"/>
            <a:ext cx="2994025" cy="4657725"/>
            <a:chOff x="0" y="0"/>
            <a:chExt cx="3992033" cy="6210300"/>
          </a:xfrm>
        </p:grpSpPr>
        <p:sp>
          <p:nvSpPr>
            <p:cNvPr id="13" name="AutoShape 13"/>
            <p:cNvSpPr/>
            <p:nvPr/>
          </p:nvSpPr>
          <p:spPr>
            <a:xfrm>
              <a:off x="0" y="1511300"/>
              <a:ext cx="3992033" cy="4699000"/>
            </a:xfrm>
            <a:prstGeom prst="rect">
              <a:avLst/>
            </a:prstGeom>
            <a:solidFill>
              <a:srgbClr val="37C9EF"/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0" y="0"/>
              <a:ext cx="3992033" cy="1917700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51083" y="366366"/>
              <a:ext cx="2289867" cy="2289867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0768841" y="3862388"/>
            <a:ext cx="2994025" cy="4657725"/>
            <a:chOff x="0" y="0"/>
            <a:chExt cx="3992033" cy="6210300"/>
          </a:xfrm>
        </p:grpSpPr>
        <p:sp>
          <p:nvSpPr>
            <p:cNvPr id="17" name="AutoShape 17"/>
            <p:cNvSpPr/>
            <p:nvPr/>
          </p:nvSpPr>
          <p:spPr>
            <a:xfrm>
              <a:off x="0" y="1511300"/>
              <a:ext cx="3992033" cy="4699000"/>
            </a:xfrm>
            <a:prstGeom prst="rect">
              <a:avLst/>
            </a:prstGeom>
            <a:solidFill>
              <a:srgbClr val="3EDAD8"/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0" y="0"/>
              <a:ext cx="3992033" cy="1917700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51083" y="366366"/>
              <a:ext cx="2289867" cy="2289867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3890206" y="3862388"/>
            <a:ext cx="2994025" cy="4657725"/>
            <a:chOff x="0" y="0"/>
            <a:chExt cx="3992033" cy="6210300"/>
          </a:xfrm>
        </p:grpSpPr>
        <p:sp>
          <p:nvSpPr>
            <p:cNvPr id="21" name="AutoShape 21"/>
            <p:cNvSpPr/>
            <p:nvPr/>
          </p:nvSpPr>
          <p:spPr>
            <a:xfrm>
              <a:off x="0" y="1511300"/>
              <a:ext cx="3992033" cy="4699000"/>
            </a:xfrm>
            <a:prstGeom prst="rect">
              <a:avLst/>
            </a:prstGeom>
            <a:solidFill>
              <a:srgbClr val="86EAE9"/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0" y="0"/>
              <a:ext cx="3992033" cy="1917700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51083" y="366366"/>
              <a:ext cx="2289867" cy="2289867"/>
            </a:xfrm>
            <a:prstGeom prst="rect">
              <a:avLst/>
            </a:prstGeom>
          </p:spPr>
        </p:pic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904950" y="6006934"/>
            <a:ext cx="1991663" cy="66992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37777" y="6861173"/>
            <a:ext cx="1033521" cy="1457529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900781" y="7044645"/>
            <a:ext cx="1274057" cy="1274057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789816" y="6006934"/>
            <a:ext cx="2463982" cy="86015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789640" y="6246804"/>
            <a:ext cx="2708720" cy="797841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1162284" y="6084556"/>
            <a:ext cx="2207139" cy="782531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4309706" y="5912277"/>
            <a:ext cx="2155026" cy="1132368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637777" y="3943985"/>
            <a:ext cx="2602031" cy="119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Agrandir Tight Medium"/>
              </a:rPr>
              <a:t>Front-end languages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789816" y="3943985"/>
            <a:ext cx="2602031" cy="119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Agrandir Tight Medium"/>
              </a:rPr>
              <a:t>Front-end Framework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964838" y="3943985"/>
            <a:ext cx="2602031" cy="119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Agrandir Tight Medium"/>
              </a:rPr>
              <a:t>Back-end Framework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896329" y="3984625"/>
            <a:ext cx="2602031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Agrandir Tight Medium"/>
              </a:rPr>
              <a:t>Back-end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086203" y="3984625"/>
            <a:ext cx="2602031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dirty="0">
                <a:solidFill>
                  <a:srgbClr val="000000"/>
                </a:solidFill>
                <a:latin typeface="Agrandir Tight Medium"/>
              </a:rPr>
              <a:t>Database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AF1300-A301-46A4-BDAA-BF3B7FA53356}"/>
              </a:ext>
            </a:extLst>
          </p:cNvPr>
          <p:cNvSpPr txBox="1"/>
          <p:nvPr/>
        </p:nvSpPr>
        <p:spPr>
          <a:xfrm>
            <a:off x="5867400" y="2324100"/>
            <a:ext cx="509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EEC213-1739-4F91-AE35-C1CF4DF40CE8}"/>
              </a:ext>
            </a:extLst>
          </p:cNvPr>
          <p:cNvSpPr/>
          <p:nvPr/>
        </p:nvSpPr>
        <p:spPr>
          <a:xfrm>
            <a:off x="4462096" y="1839639"/>
            <a:ext cx="856933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SOFTWARE COMPONENTS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9B9567-9478-49B6-A53C-322560CF406E}"/>
              </a:ext>
            </a:extLst>
          </p:cNvPr>
          <p:cNvSpPr txBox="1"/>
          <p:nvPr/>
        </p:nvSpPr>
        <p:spPr>
          <a:xfrm>
            <a:off x="3276600" y="2628900"/>
            <a:ext cx="117348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800" dirty="0">
                <a:latin typeface="Modern Love" panose="04090805081005020601" pitchFamily="82" charset="0"/>
              </a:rPr>
              <a:t>Prototype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97BCE-5DA9-45E9-AB53-409F8F255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3924">
            <a:off x="13944600" y="5829300"/>
            <a:ext cx="30480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2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6D5D0-EC1D-4ADA-86BB-DFF8E0B14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4256722"/>
            <a:ext cx="8305801" cy="5238751"/>
          </a:xfrm>
          <a:prstGeom prst="rect">
            <a:avLst/>
          </a:prstGeom>
          <a:solidFill>
            <a:schemeClr val="tx1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D54D81-B3F7-4369-8882-DDDF1BF85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251281"/>
            <a:ext cx="8433582" cy="5238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F383DF-DBC3-4F98-B2F8-3840041D20B7}"/>
              </a:ext>
            </a:extLst>
          </p:cNvPr>
          <p:cNvSpPr txBox="1"/>
          <p:nvPr/>
        </p:nvSpPr>
        <p:spPr>
          <a:xfrm>
            <a:off x="381000" y="1104900"/>
            <a:ext cx="670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rgbClr val="FFC000"/>
                </a:solidFill>
                <a:latin typeface="Modern Love" panose="04090805081005020601" pitchFamily="82" charset="0"/>
              </a:rPr>
              <a:t>1.Authentication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2AC7A-DDF9-4DE8-B85E-5F039E9D58EA}"/>
              </a:ext>
            </a:extLst>
          </p:cNvPr>
          <p:cNvSpPr txBox="1"/>
          <p:nvPr/>
        </p:nvSpPr>
        <p:spPr>
          <a:xfrm>
            <a:off x="12344400" y="1028700"/>
            <a:ext cx="449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C000"/>
                </a:solidFill>
              </a:rPr>
              <a:t>Members :</a:t>
            </a:r>
          </a:p>
          <a:p>
            <a:r>
              <a:rPr lang="en-US" sz="3200" dirty="0">
                <a:solidFill>
                  <a:srgbClr val="FFC000"/>
                </a:solidFill>
              </a:rPr>
              <a:t>DASARI CHARAN SAI</a:t>
            </a:r>
          </a:p>
          <a:p>
            <a:r>
              <a:rPr lang="en-US" sz="3200" dirty="0">
                <a:solidFill>
                  <a:srgbClr val="FFC000"/>
                </a:solidFill>
              </a:rPr>
              <a:t>BINDU BHARGAVI</a:t>
            </a:r>
          </a:p>
        </p:txBody>
      </p:sp>
    </p:spTree>
    <p:extLst>
      <p:ext uri="{BB962C8B-B14F-4D97-AF65-F5344CB8AC3E}">
        <p14:creationId xmlns:p14="http://schemas.microsoft.com/office/powerpoint/2010/main" val="1571514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85AD4B-49A4-41C9-8333-A652488B6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7" y="4451505"/>
            <a:ext cx="8306014" cy="51912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F30163-1BB1-48FB-B511-8768F3075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4454969"/>
            <a:ext cx="8184095" cy="5115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91A9-2F90-4DCE-9DEF-19E30068C065}"/>
              </a:ext>
            </a:extLst>
          </p:cNvPr>
          <p:cNvSpPr txBox="1"/>
          <p:nvPr/>
        </p:nvSpPr>
        <p:spPr>
          <a:xfrm>
            <a:off x="381000" y="1104900"/>
            <a:ext cx="670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rgbClr val="FFC000"/>
                </a:solidFill>
                <a:latin typeface="Modern Love" panose="04090805081005020601" pitchFamily="82" charset="0"/>
              </a:rPr>
              <a:t>2.Uploading Posts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D31B9-5ED3-49DE-99C2-8998C41D4543}"/>
              </a:ext>
            </a:extLst>
          </p:cNvPr>
          <p:cNvSpPr txBox="1"/>
          <p:nvPr/>
        </p:nvSpPr>
        <p:spPr>
          <a:xfrm>
            <a:off x="12268200" y="889456"/>
            <a:ext cx="449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C000"/>
                </a:solidFill>
              </a:rPr>
              <a:t>Members :</a:t>
            </a:r>
          </a:p>
          <a:p>
            <a:r>
              <a:rPr lang="en-US" sz="3200" dirty="0">
                <a:solidFill>
                  <a:srgbClr val="FFC000"/>
                </a:solidFill>
              </a:rPr>
              <a:t>VIRRI ANUSHA</a:t>
            </a:r>
          </a:p>
          <a:p>
            <a:r>
              <a:rPr lang="en-US" sz="3200" dirty="0">
                <a:solidFill>
                  <a:srgbClr val="FFC000"/>
                </a:solidFill>
              </a:rPr>
              <a:t>RIYA RAJESH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361</Words>
  <Application>Microsoft Office PowerPoint</Application>
  <PresentationFormat>Custom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DM Sans</vt:lpstr>
      <vt:lpstr>Calibri</vt:lpstr>
      <vt:lpstr>Georgia</vt:lpstr>
      <vt:lpstr>Aileron Heavy Bold</vt:lpstr>
      <vt:lpstr>Courier New</vt:lpstr>
      <vt:lpstr>Arial</vt:lpstr>
      <vt:lpstr>Agrandir Tight Medium</vt:lpstr>
      <vt:lpstr>Open Sans Light</vt:lpstr>
      <vt:lpstr>DM Sans Bold</vt:lpstr>
      <vt:lpstr>Aileron Regular</vt:lpstr>
      <vt:lpstr>Open Sans</vt:lpstr>
      <vt:lpstr>Modern Love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24 WAD Project</dc:title>
  <cp:lastModifiedBy>Riya Rajesh</cp:lastModifiedBy>
  <cp:revision>28</cp:revision>
  <dcterms:created xsi:type="dcterms:W3CDTF">2006-08-16T00:00:00Z</dcterms:created>
  <dcterms:modified xsi:type="dcterms:W3CDTF">2021-02-13T12:02:22Z</dcterms:modified>
  <dc:identifier>DAEV3zQkBOU</dc:identifier>
</cp:coreProperties>
</file>